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6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9" r:id="rId13"/>
    <p:sldId id="276" r:id="rId14"/>
    <p:sldId id="278" r:id="rId15"/>
    <p:sldId id="277" r:id="rId16"/>
    <p:sldId id="280" r:id="rId17"/>
    <p:sldId id="284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A150B21-FC06-476E-A66C-20BACABD50E5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9C7737F-4FAE-48AD-9C73-A178E7EAF5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Государственное автономное учреждение Саратовской области</a:t>
            </a:r>
            <a:br>
              <a:rPr lang="ru-RU" sz="1800" dirty="0" smtClean="0"/>
            </a:br>
            <a:r>
              <a:rPr lang="ru-RU" sz="1800" dirty="0" smtClean="0"/>
              <a:t>«</a:t>
            </a:r>
            <a:r>
              <a:rPr lang="ru-RU" sz="1800" dirty="0" err="1" smtClean="0"/>
              <a:t>Марксовский</a:t>
            </a:r>
            <a:r>
              <a:rPr lang="ru-RU" sz="1800" dirty="0" smtClean="0"/>
              <a:t>  реабилитационный центр для детей и подростков</a:t>
            </a:r>
            <a:br>
              <a:rPr lang="ru-RU" sz="1800" dirty="0" smtClean="0"/>
            </a:br>
            <a:r>
              <a:rPr lang="ru-RU" sz="1800" dirty="0" smtClean="0"/>
              <a:t>с  ограниченными возможностями»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59632" y="1772816"/>
            <a:ext cx="7579568" cy="4728018"/>
          </a:xfrm>
        </p:spPr>
        <p:txBody>
          <a:bodyPr>
            <a:normAutofit fontScale="92500"/>
          </a:bodyPr>
          <a:lstStyle/>
          <a:p>
            <a:pPr marL="0" lvl="0">
              <a:buClr>
                <a:srgbClr val="B83D68"/>
              </a:buClr>
              <a:buSzPct val="70000"/>
            </a:pPr>
            <a:r>
              <a:rPr lang="ru-RU" sz="3600" b="1" dirty="0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Школа </a:t>
            </a:r>
            <a:r>
              <a:rPr lang="ru-RU" sz="36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для родителей</a:t>
            </a:r>
            <a:r>
              <a:rPr lang="ru-RU" sz="3600" b="1" dirty="0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:</a:t>
            </a:r>
            <a:endParaRPr lang="ru-RU" sz="3600" b="1" dirty="0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Schoolbook"/>
            </a:endParaRPr>
          </a:p>
          <a:p>
            <a:pPr marL="0" lvl="0">
              <a:buClr>
                <a:srgbClr val="B83D68"/>
              </a:buClr>
              <a:buSzPct val="70000"/>
            </a:pPr>
            <a:r>
              <a:rPr lang="ru-RU" sz="3600" b="1" dirty="0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«</a:t>
            </a:r>
            <a:r>
              <a:rPr lang="ru-RU" sz="3600" b="1" dirty="0" err="1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Эрготерапевтические</a:t>
            </a:r>
            <a:r>
              <a:rPr lang="ru-RU" sz="3600" b="1" dirty="0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 технологии в работе с детьми с двигательными нарушениями»</a:t>
            </a:r>
            <a:endParaRPr lang="ru-RU" sz="3600" b="1" dirty="0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Schoolbook"/>
            </a:endParaRPr>
          </a:p>
          <a:p>
            <a:pPr marL="0" lvl="0">
              <a:buClr>
                <a:srgbClr val="B83D68"/>
              </a:buClr>
              <a:buSzPct val="70000"/>
            </a:pPr>
            <a:endParaRPr lang="ru-RU" sz="2000" b="1" dirty="0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Schoolbook"/>
            </a:endParaRPr>
          </a:p>
          <a:p>
            <a:pPr marL="0" lvl="0">
              <a:buClr>
                <a:srgbClr val="B83D68"/>
              </a:buClr>
              <a:buSzPct val="70000"/>
            </a:pPr>
            <a:r>
              <a:rPr lang="ru-RU" sz="18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Подготовила учитель-дефектолог:</a:t>
            </a:r>
          </a:p>
          <a:p>
            <a:pPr marL="0" lvl="0">
              <a:buClr>
                <a:srgbClr val="B83D68"/>
              </a:buClr>
              <a:buSzPct val="70000"/>
            </a:pPr>
            <a:r>
              <a:rPr lang="ru-RU" sz="18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Серебрякова В.В.</a:t>
            </a:r>
          </a:p>
          <a:p>
            <a:pPr marL="0" lvl="0">
              <a:buClr>
                <a:srgbClr val="B83D68"/>
              </a:buClr>
              <a:buSzPct val="70000"/>
            </a:pPr>
            <a:endParaRPr lang="ru-RU" sz="1800" b="1" dirty="0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Schoolbook"/>
            </a:endParaRPr>
          </a:p>
          <a:p>
            <a:pPr marL="0" lvl="0">
              <a:buClr>
                <a:srgbClr val="B83D68"/>
              </a:buClr>
              <a:buSzPct val="70000"/>
            </a:pPr>
            <a:r>
              <a:rPr lang="ru-RU" sz="18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/>
              </a:rPr>
              <a:t>2022 год</a:t>
            </a:r>
            <a:endParaRPr lang="ru-RU" sz="1800" b="1" dirty="0">
              <a:ln w="18000">
                <a:solidFill>
                  <a:srgbClr val="AC66BB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/>
            </a:endParaRPr>
          </a:p>
          <a:p>
            <a:endParaRPr lang="ru-RU" sz="2400" dirty="0" smtClean="0"/>
          </a:p>
          <a:p>
            <a:r>
              <a:rPr lang="ru-RU" sz="2400" b="1" dirty="0" smtClean="0"/>
              <a:t> </a:t>
            </a:r>
            <a:endParaRPr lang="ru-RU" sz="2400" dirty="0" smtClean="0"/>
          </a:p>
        </p:txBody>
      </p:sp>
      <p:pic>
        <p:nvPicPr>
          <p:cNvPr id="6" name="Рисунок 5" descr="http://lecheniedetej.ru/wp-content/uploads/2015/08/umstvennaya-otstalost-u-detej-lecheni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088" y="4149080"/>
            <a:ext cx="3157538" cy="213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Как проводится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эрготерапия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?</a:t>
            </a:r>
            <a:r>
              <a:rPr lang="ru-RU" sz="36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3600" dirty="0">
                <a:latin typeface="Calibri"/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Процесс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эрготерапии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начинается с использование различных тестов, опросников, дающих представление о пациенте, его физических и умственных возможностях, психологических особенностях. 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После проведения оценки ставятся цели, направленные на выполнение деятельности.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В соответствии с поставленными целями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эрготерапевтом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разрабатываются и проводятся занятия по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восстановлению</a:t>
            </a:r>
            <a:r>
              <a:rPr lang="ru-RU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утраченных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функций, подбирается необходимое оборудование, приспособления, после чего оценивается эффективность проведенной работы.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 зависимости от достигнутого прогресса, возможности восстановления функций, приобретения новых навыков, определяют необходимость в дальнейших занятиях.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97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504960" cy="1643074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/>
                <a:ea typeface="Times New Roman"/>
                <a:cs typeface="Times New Roman"/>
              </a:rPr>
              <a:t>Эрготерапия в работе с детьми – это всегда процесс сотрудничества с семьей </a:t>
            </a: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ребенка.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28" y="1785926"/>
            <a:ext cx="7504960" cy="4572032"/>
          </a:xfrm>
        </p:spPr>
        <p:txBody>
          <a:bodyPr>
            <a:normAutofit fontScale="85000" lnSpcReduction="20000"/>
          </a:bodyPr>
          <a:lstStyle/>
          <a:p>
            <a:pPr marL="82296"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учетом поставленных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целей,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на занятиях может проводится </a:t>
            </a:r>
            <a:r>
              <a:rPr lang="ru-RU" b="1" i="1" u="sng" dirty="0">
                <a:latin typeface="Times New Roman"/>
                <a:ea typeface="Times New Roman"/>
                <a:cs typeface="Times New Roman"/>
              </a:rPr>
              <a:t>такая работа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как: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Обучение независимости в быту;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Тренировка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передвижения;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Сенсомоторные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тренировки (формирование двигательной программы и её закрепление);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Тренировка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графических навыков (письмо,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рисование)</a:t>
            </a:r>
            <a:r>
              <a:rPr lang="ru-RU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другие виды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деятельности.</a:t>
            </a: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3500" b="1" i="1" dirty="0" smtClean="0">
                <a:latin typeface="Times New Roman"/>
                <a:ea typeface="Times New Roman"/>
                <a:cs typeface="Times New Roman"/>
              </a:rPr>
              <a:t>Выбор </a:t>
            </a:r>
            <a:r>
              <a:rPr lang="ru-RU" sz="3500" b="1" i="1" dirty="0">
                <a:latin typeface="Times New Roman"/>
                <a:ea typeface="Times New Roman"/>
                <a:cs typeface="Times New Roman"/>
              </a:rPr>
              <a:t>упражнений зависит от состояния конечностей и цели восстановления.</a:t>
            </a:r>
            <a:endParaRPr lang="ru-RU" sz="3500" b="1" i="1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710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530040" cy="1656184"/>
          </a:xfrm>
        </p:spPr>
        <p:txBody>
          <a:bodyPr>
            <a:normAutofit fontScale="90000"/>
          </a:bodyPr>
          <a:lstStyle/>
          <a:p>
            <a:pPr algn="just">
              <a:spcAft>
                <a:spcPts val="0"/>
              </a:spcAft>
            </a:pPr>
            <a:r>
              <a:rPr lang="ru-RU" sz="3600" b="1" dirty="0">
                <a:effectLst/>
                <a:latin typeface="Times New Roman"/>
                <a:ea typeface="Times New Roman"/>
                <a:cs typeface="Times New Roman"/>
              </a:rPr>
              <a:t>Кабинет для занятий </a:t>
            </a:r>
            <a:r>
              <a:rPr lang="ru-RU" sz="3600" b="1" dirty="0" err="1">
                <a:effectLst/>
                <a:latin typeface="Times New Roman"/>
                <a:ea typeface="Times New Roman"/>
                <a:cs typeface="Times New Roman"/>
              </a:rPr>
              <a:t>эрготерапией</a:t>
            </a:r>
            <a:r>
              <a:rPr lang="ru-RU" sz="3600" b="1" dirty="0">
                <a:effectLst/>
                <a:latin typeface="Times New Roman"/>
                <a:ea typeface="Times New Roman"/>
                <a:cs typeface="Times New Roman"/>
              </a:rPr>
              <a:t> оснащен специальным оборудованием, в том числе, тренажерами.</a:t>
            </a:r>
            <a:r>
              <a:rPr lang="ru-RU" sz="2800" dirty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800" dirty="0">
                <a:effectLst/>
                <a:latin typeface="Calibri"/>
                <a:ea typeface="Times New Roman"/>
                <a:cs typeface="Times New Roman"/>
              </a:rPr>
            </a:br>
            <a:endParaRPr lang="ru-RU" sz="3600" dirty="0"/>
          </a:p>
        </p:txBody>
      </p:sp>
      <p:pic>
        <p:nvPicPr>
          <p:cNvPr id="4" name="Содержимое 3" descr="http://img705.imageshack.us/img705/319/phuppimagemdk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460" y="1994867"/>
            <a:ext cx="5685905" cy="424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4404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/>
                <a:ea typeface="Times New Roman"/>
                <a:cs typeface="Times New Roman"/>
              </a:rPr>
              <a:t>Какие </a:t>
            </a:r>
            <a:r>
              <a:rPr lang="ru-RU" sz="3600" b="1" dirty="0" err="1">
                <a:latin typeface="Times New Roman"/>
                <a:ea typeface="Times New Roman"/>
                <a:cs typeface="Times New Roman"/>
              </a:rPr>
              <a:t>эрготерапевтические</a:t>
            </a:r>
            <a:r>
              <a:rPr lang="ru-RU" sz="3600" b="1" dirty="0">
                <a:latin typeface="Times New Roman"/>
                <a:ea typeface="Times New Roman"/>
                <a:cs typeface="Times New Roman"/>
              </a:rPr>
              <a:t> навыки и умения способны освоить родители?</a:t>
            </a:r>
            <a:r>
              <a:rPr lang="ru-RU" sz="28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2800" dirty="0">
                <a:latin typeface="Calibri"/>
                <a:ea typeface="Times New Roman"/>
                <a:cs typeface="Times New Roman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340768"/>
            <a:ext cx="7530040" cy="4907632"/>
          </a:xfrm>
        </p:spPr>
        <p:txBody>
          <a:bodyPr>
            <a:normAutofit fontScale="700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u="sng" dirty="0">
                <a:latin typeface="Times New Roman"/>
                <a:ea typeface="Times New Roman"/>
                <a:cs typeface="Times New Roman"/>
              </a:rPr>
              <a:t>Во-первых,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наблюдение за тем, как ребенок выполняет свои повседневные дела. Каждое из таких дел состоит из определенных действий. Наблюдая за их выполнением, можно определить, насколько эффективно ребенок с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ними</a:t>
            </a:r>
            <a:r>
              <a:rPr lang="ru-RU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справляется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Анализ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различных видов деятельности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 момента утреннего пробуждения и до вечернего отхода ко сну –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главный инструмент </a:t>
            </a:r>
            <a:r>
              <a:rPr lang="ru-RU" b="1" i="1" dirty="0" err="1">
                <a:latin typeface="Times New Roman"/>
                <a:ea typeface="Times New Roman"/>
                <a:cs typeface="Times New Roman"/>
              </a:rPr>
              <a:t>эрготерапии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b="1" i="1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u="sng" dirty="0">
                <a:latin typeface="Times New Roman"/>
                <a:ea typeface="Times New Roman"/>
                <a:cs typeface="Times New Roman"/>
              </a:rPr>
              <a:t>Во-вторых,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превращение сложного задания в увлекательную игровую деятельность, которая поможет ребенку решить текущую проблему;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u="sng" dirty="0">
                <a:latin typeface="Times New Roman"/>
                <a:ea typeface="Times New Roman"/>
                <a:cs typeface="Times New Roman"/>
              </a:rPr>
              <a:t>В-третьих,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создание условий, в которых ребенок сможет освоить тот или иной навык. Важнейшим из таких условий является переживание успеха – это чувство доставляет ребенку удовольствие, а если занятия будут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веселыми</a:t>
            </a:r>
            <a:r>
              <a:rPr lang="ru-RU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интересными, желание ребенка принимать в них участие будет еще выше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59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86847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Для повышения эффективности работы необходимо учитывать, что организуемая деятельность должна быть: 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857364"/>
            <a:ext cx="7576398" cy="439103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во-первых,  </a:t>
            </a:r>
            <a:r>
              <a:rPr lang="ru-RU" sz="2400" i="1" dirty="0" smtClean="0"/>
              <a:t>событийна  </a:t>
            </a:r>
            <a:r>
              <a:rPr lang="ru-RU" sz="2400" dirty="0" smtClean="0"/>
              <a:t>(связана с каким-либо событием из личного опыта);</a:t>
            </a:r>
          </a:p>
          <a:p>
            <a:r>
              <a:rPr lang="ru-RU" sz="2400" dirty="0" smtClean="0"/>
              <a:t>во-вторых, </a:t>
            </a:r>
            <a:r>
              <a:rPr lang="ru-RU" sz="2400" i="1" dirty="0" smtClean="0"/>
              <a:t>ритмична </a:t>
            </a:r>
            <a:r>
              <a:rPr lang="ru-RU" sz="2400" dirty="0" smtClean="0"/>
              <a:t>(двигательная и умственная деятельность должны чередоваться); </a:t>
            </a:r>
          </a:p>
          <a:p>
            <a:r>
              <a:rPr lang="ru-RU" sz="2400" dirty="0" smtClean="0"/>
              <a:t>в-третьих, </a:t>
            </a:r>
            <a:r>
              <a:rPr lang="ru-RU" sz="2400" i="1" dirty="0" err="1" smtClean="0"/>
              <a:t>процессуальна</a:t>
            </a:r>
            <a:r>
              <a:rPr lang="ru-RU" sz="2400" i="1" dirty="0" smtClean="0"/>
              <a:t> </a:t>
            </a:r>
            <a:r>
              <a:rPr lang="ru-RU" sz="2400" dirty="0" smtClean="0"/>
              <a:t>(дети раннего возраста испытывают большую потребность в развитии навыков в бытовых процессах. Им нравится сам процесс умывания, одевания, приёма пищи и т.д. Для развития активной речи ребёнка необходимо сопровождать его действия словами и побуждать его к проговариванию).</a:t>
            </a:r>
          </a:p>
          <a:p>
            <a:pPr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49667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Результаты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эрготерапии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:</a:t>
            </a:r>
            <a:endParaRPr lang="ru-RU" sz="3600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Данные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занятия способствуют укреплению мышц верхних конечностей, координации движений, развитию мелкой моторики, увеличению объема движений в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суставах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кистей, лучезапястном, локтевом, плечевом.</a:t>
            </a:r>
            <a:endParaRPr lang="ru-RU" sz="2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95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458032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>Рекомендуемый сайт: f1067_digest_0_file.pdf</a:t>
            </a: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endParaRPr lang="ru-RU" b="1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1340768"/>
            <a:ext cx="6912768" cy="53285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0110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785794"/>
            <a:ext cx="7290646" cy="928694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Рекомендованая</a:t>
            </a:r>
            <a:r>
              <a:rPr lang="ru-RU" b="1" dirty="0" smtClean="0"/>
              <a:t> информация: </a:t>
            </a:r>
            <a:r>
              <a:rPr lang="ru-RU" sz="2700" b="1" dirty="0" smtClean="0"/>
              <a:t>Пермская краевая Общественная организация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защиты прав детей-инвалидов и их семей «Счастье  жить</a:t>
            </a:r>
            <a:r>
              <a:rPr lang="ru-RU" sz="2700" b="1" dirty="0" smtClean="0"/>
              <a:t>»</a:t>
            </a:r>
            <a:r>
              <a:rPr lang="ru-RU" sz="3100" b="1" dirty="0" smtClean="0"/>
              <a:t> www.happy59.com 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928802"/>
            <a:ext cx="5643602" cy="4784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/>
              <a:t>Спасибо за внимание!</a:t>
            </a:r>
            <a:endParaRPr lang="ru-RU" sz="5400" b="1" i="1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27275" y="1957387"/>
            <a:ext cx="57150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320"/>
            <a:ext cx="7458032" cy="5386928"/>
          </a:xfrm>
        </p:spPr>
        <p:txBody>
          <a:bodyPr>
            <a:normAutofit/>
          </a:bodyPr>
          <a:lstStyle/>
          <a:p>
            <a:r>
              <a:rPr lang="ru-RU" b="1" dirty="0"/>
              <a:t>«В любых делах, при максимуме сложностей, Подход к проблеме все-таки один: </a:t>
            </a:r>
            <a:r>
              <a:rPr lang="ru-RU" b="1" dirty="0" smtClean="0"/>
              <a:t>Желание </a:t>
            </a:r>
            <a:r>
              <a:rPr lang="ru-RU" b="1" dirty="0"/>
              <a:t>– это множество возможностей</a:t>
            </a:r>
            <a:r>
              <a:rPr lang="ru-RU" b="1" dirty="0" smtClean="0"/>
              <a:t>,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А нежелание – множество причин»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© </a:t>
            </a:r>
            <a:r>
              <a:rPr lang="ru-RU" dirty="0"/>
              <a:t>Эдуард Асадов</a:t>
            </a:r>
          </a:p>
        </p:txBody>
      </p:sp>
    </p:spTree>
    <p:extLst>
      <p:ext uri="{BB962C8B-B14F-4D97-AF65-F5344CB8AC3E}">
        <p14:creationId xmlns="" xmlns:p14="http://schemas.microsoft.com/office/powerpoint/2010/main" val="276317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57290" y="3071810"/>
            <a:ext cx="7572429" cy="3643338"/>
          </a:xfrm>
        </p:spPr>
        <p:txBody>
          <a:bodyPr>
            <a:noAutofit/>
          </a:bodyPr>
          <a:lstStyle/>
          <a:p>
            <a:pPr marL="82296" indent="0">
              <a:spcAft>
                <a:spcPts val="0"/>
              </a:spcAft>
              <a:buNone/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Что такое «Эрготерапия»?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Эрготерапия в дословном переводе означает 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исцеление через деятельность.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Это раздел реабилитации, который изучает средства и методы восстановления двигательной функции верхних конечностей с помощью разнообразных игровых заданий и тренажеров. Можно сказать, что это специальная гимнастика, тренирующая мелкую моторику рук и систему координации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4" name="Рисунок 3" descr="http://itd3.mycdn.me/image?id=816961376730&amp;t=20&amp;plc=WEB&amp;tkn=*ub5QfKVot55p266rL6SSkd5jYf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507209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6786610" cy="250033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Конечная цель </a:t>
            </a:r>
            <a:r>
              <a:rPr lang="ru-RU" sz="2800" b="1" dirty="0" err="1">
                <a:latin typeface="Times New Roman"/>
                <a:ea typeface="Times New Roman"/>
                <a:cs typeface="Times New Roman"/>
              </a:rPr>
              <a:t>эрготерапии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 – не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только максимально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восстановить двигательные функции, но и максимально помочь ребёнку стать самостоятельным, социально приспособленным и независимым в быту.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492896"/>
            <a:ext cx="7674056" cy="4007938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Эрготерапия использует знания нескольких специальностей – медицины, педагогики, психологии, социальной педагогики, физической терапии. Она основывается на научно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доказанных</a:t>
            </a: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фактах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того, что</a:t>
            </a: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целенаправленная </a:t>
            </a:r>
            <a:endParaRPr lang="ru-RU" sz="2800" dirty="0" smtClean="0">
              <a:latin typeface="Times New Roman"/>
              <a:ea typeface="Times New Roman"/>
              <a:cs typeface="Times New Roman"/>
            </a:endParaRP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активность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, имеющая </a:t>
            </a:r>
            <a:endParaRPr lang="ru-RU" sz="2800" dirty="0" smtClean="0">
              <a:latin typeface="Times New Roman"/>
              <a:ea typeface="Times New Roman"/>
              <a:cs typeface="Times New Roman"/>
            </a:endParaRP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  для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человека смысл, </a:t>
            </a:r>
            <a:endParaRPr lang="ru-RU" sz="2800" dirty="0" smtClean="0">
              <a:latin typeface="Times New Roman"/>
              <a:ea typeface="Times New Roman"/>
              <a:cs typeface="Times New Roman"/>
            </a:endParaRP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    помогает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ему улучшить двигательные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,</a:t>
            </a: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       эмоциональные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, умственные возможности.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>
              <a:buNone/>
            </a:pPr>
            <a:endParaRPr lang="ru-RU" sz="2800" dirty="0"/>
          </a:p>
        </p:txBody>
      </p:sp>
      <p:pic>
        <p:nvPicPr>
          <p:cNvPr id="4" name="Рисунок 3" descr="Картинки по запросу эрготерапия картин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056" y="3789040"/>
            <a:ext cx="313782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602048" cy="10081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Как работает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эрготерапия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?</a:t>
            </a:r>
            <a:r>
              <a:rPr lang="ru-RU" sz="36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3600" dirty="0">
                <a:latin typeface="Calibri"/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196752"/>
            <a:ext cx="7530040" cy="5051648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эрготерапии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важное значение имеет такое понятие, как «занятость», которое обозначает различные виды активности (деятельности), встречающиеся в жизни каждого человека и придающие ей смысл. Принято выделять следующие виды активности: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r>
              <a:rPr lang="ru-RU" b="1" dirty="0">
                <a:latin typeface="Times New Roman"/>
                <a:ea typeface="Times New Roman"/>
              </a:rPr>
              <a:t>Активность в повседневной </a:t>
            </a:r>
            <a:r>
              <a:rPr lang="ru-RU" b="1" dirty="0" smtClean="0">
                <a:latin typeface="Times New Roman"/>
                <a:ea typeface="Times New Roman"/>
              </a:rPr>
              <a:t>жизни.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Активность в работе и продуктивной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3500" b="1" dirty="0" smtClean="0">
                <a:latin typeface="Times New Roman"/>
                <a:ea typeface="Times New Roman"/>
                <a:cs typeface="Times New Roman"/>
              </a:rPr>
              <a:t>Активность </a:t>
            </a:r>
            <a:r>
              <a:rPr lang="ru-RU" sz="3500" b="1" dirty="0">
                <a:latin typeface="Times New Roman"/>
                <a:ea typeface="Times New Roman"/>
                <a:cs typeface="Times New Roman"/>
              </a:rPr>
              <a:t>в игре, отдыхе и </a:t>
            </a:r>
            <a:r>
              <a:rPr lang="ru-RU" sz="3500" b="1" dirty="0" smtClean="0">
                <a:latin typeface="Times New Roman"/>
                <a:ea typeface="Times New Roman"/>
                <a:cs typeface="Times New Roman"/>
              </a:rPr>
              <a:t>увлечениях.</a:t>
            </a:r>
            <a:endParaRPr lang="ru-RU" sz="35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2280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Активность в повседневной жизни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которая включает</a:t>
            </a:r>
            <a:r>
              <a:rPr lang="ru-RU" sz="3600" dirty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 себя:</a:t>
            </a:r>
            <a:endParaRPr lang="ru-RU" sz="3600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мероприятия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 личной гигиене (уход за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волосами,</a:t>
            </a:r>
            <a:r>
              <a:rPr lang="ru-RU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умывание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использование туалета);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одевание;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прием пищи;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соблюдение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правил, необходимых для поддержания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сохранения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здоровья;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социализацию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коммуникацию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7232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Активность в работе и продуктивной деятельности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3600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Это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: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выполнение домашних обязанностей (уход за одеждой, уборка квартиры, приготовление еды, поддержание чистоты и безопасное проживание в квартире);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заботу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 других людях;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возможность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обучаться чему-либо новому;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7806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Активность в игре, отдыхе и увлечениях:</a:t>
            </a:r>
            <a:r>
              <a:rPr lang="ru-RU" sz="36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3600" dirty="0">
                <a:latin typeface="Calibri"/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возможность выбора игры, отдыха, увлечений;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возможность выполнять необходимые действия во время отдыха и игры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b="1" dirty="0" err="1">
                <a:latin typeface="Times New Roman"/>
                <a:ea typeface="Times New Roman"/>
                <a:cs typeface="Times New Roman"/>
              </a:rPr>
              <a:t>Эрготерапевт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,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используя игровые задания и специальные тренажеры, достигает главной задачи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тренировок</a:t>
            </a:r>
            <a:r>
              <a:rPr lang="ru-RU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научить ребёнка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как можно более самостоятельно выполнять данные виды деятельности.</a:t>
            </a:r>
            <a:endParaRPr lang="ru-RU" b="1" i="1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703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576398" cy="151128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Кому помогает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эрготерапия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?</a:t>
            </a:r>
            <a:r>
              <a:rPr lang="ru-RU" sz="36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3600" dirty="0">
                <a:latin typeface="Calibri"/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работе с детьми методы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эрготерапии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доказали свою эффективность при заболеваниях и травмах опорно-двигательного аппарата, в том числе, ДЦП, в реабилитации после черепно-мозговых травм.</a:t>
            </a: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Этот метод способствует улучшению не только двигательных, но и умственных, эмоциональных возможностей. Применяется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эрготерапия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и в работе с детьми с расстройствами аутистического спектра, помогая адаптировать окружающее пространство под особые нужды ребенка с учетом его  физических, социальных и психологических потребностей.</a:t>
            </a:r>
            <a:endParaRPr lang="ru-RU" sz="2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363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357</TotalTime>
  <Words>824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Государственное автономное учреждение Саратовской области «Марксовский  реабилитационный центр для детей и подростков с  ограниченными возможностями» </vt:lpstr>
      <vt:lpstr>«В любых делах, при максимуме сложностей, Подход к проблеме все-таки один: Желание – это множество возможностей,  А нежелание – множество причин»                    © Эдуард Асадов</vt:lpstr>
      <vt:lpstr>Слайд 3</vt:lpstr>
      <vt:lpstr>Конечная цель эрготерапии – не только максимально восстановить двигательные функции, но и максимально помочь ребёнку стать самостоятельным, социально приспособленным и независимым в быту.</vt:lpstr>
      <vt:lpstr>Как работает эрготерапия? </vt:lpstr>
      <vt:lpstr>Активность в повседневной жизни, которая включает в себя:</vt:lpstr>
      <vt:lpstr>Активность в работе и продуктивной деятельности.</vt:lpstr>
      <vt:lpstr>Активность в игре, отдыхе и увлечениях: </vt:lpstr>
      <vt:lpstr>Кому помогает эрготерапия? </vt:lpstr>
      <vt:lpstr>Как проводится эрготерапия? </vt:lpstr>
      <vt:lpstr>Эрготерапия в работе с детьми – это всегда процесс сотрудничества с семьей ребенка.</vt:lpstr>
      <vt:lpstr>Кабинет для занятий эрготерапией оснащен специальным оборудованием, в том числе, тренажерами. </vt:lpstr>
      <vt:lpstr>Какие эрготерапевтические навыки и умения способны освоить родители? </vt:lpstr>
      <vt:lpstr>Для повышения эффективности работы необходимо учитывать, что организуемая деятельность должна быть:  </vt:lpstr>
      <vt:lpstr>Результаты эрготерапии:</vt:lpstr>
      <vt:lpstr>Рекомендуемый сайт: f1067_digest_0_file.pdf </vt:lpstr>
      <vt:lpstr>Рекомендованая информация: Пермская краевая Общественная организация защиты прав детей-инвалидов и их семей «Счастье  жить» www.happy59.com  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учреждение Саратовской области «Марксовский  реабилитационный центр для детей и подростков с  ограниченными возможностями» Отделение психолого-педагогической помощи</dc:title>
  <dc:creator>~</dc:creator>
  <cp:lastModifiedBy>Пользователь</cp:lastModifiedBy>
  <cp:revision>52</cp:revision>
  <dcterms:created xsi:type="dcterms:W3CDTF">2015-10-28T19:25:23Z</dcterms:created>
  <dcterms:modified xsi:type="dcterms:W3CDTF">2022-10-18T13:30:49Z</dcterms:modified>
</cp:coreProperties>
</file>